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32F03-507F-40FC-B3C3-900B3455170F}" type="doc">
      <dgm:prSet loTypeId="urn:microsoft.com/office/officeart/2005/8/layout/matrix1" loCatId="matrix" qsTypeId="urn:microsoft.com/office/officeart/2005/8/quickstyle/3d7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A2F8466-941B-41A9-AED5-5C17F6BE2623}">
      <dgm:prSet phldrT="[Текст]" custT="1"/>
      <dgm:spPr/>
      <dgm:t>
        <a:bodyPr/>
        <a:lstStyle/>
        <a:p>
          <a:r>
            <a:rPr lang="ru-RU" sz="4800" dirty="0" smtClean="0"/>
            <a:t>глагол</a:t>
          </a:r>
          <a:endParaRPr lang="ru-RU" sz="4800" dirty="0"/>
        </a:p>
      </dgm:t>
    </dgm:pt>
    <dgm:pt modelId="{4B2FB3DC-4F4E-4CFB-839A-A14CE73FBDF0}" type="parTrans" cxnId="{6E3382F2-0220-4265-8292-2A944C254A8D}">
      <dgm:prSet/>
      <dgm:spPr/>
      <dgm:t>
        <a:bodyPr/>
        <a:lstStyle/>
        <a:p>
          <a:endParaRPr lang="ru-RU"/>
        </a:p>
      </dgm:t>
    </dgm:pt>
    <dgm:pt modelId="{02AFBA90-7BDC-4BF1-B195-3EA1BE35C029}" type="sibTrans" cxnId="{6E3382F2-0220-4265-8292-2A944C254A8D}">
      <dgm:prSet/>
      <dgm:spPr/>
      <dgm:t>
        <a:bodyPr/>
        <a:lstStyle/>
        <a:p>
          <a:endParaRPr lang="ru-RU"/>
        </a:p>
      </dgm:t>
    </dgm:pt>
    <dgm:pt modelId="{7240F6B8-E8D7-4A3B-846E-865760460B93}">
      <dgm:prSet phldrT="[Текст]"/>
      <dgm:spPr/>
      <dgm:t>
        <a:bodyPr/>
        <a:lstStyle/>
        <a:p>
          <a:r>
            <a:rPr lang="ru-RU" dirty="0" smtClean="0"/>
            <a:t>Действие предмета или состояние</a:t>
          </a:r>
          <a:endParaRPr lang="ru-RU" dirty="0"/>
        </a:p>
      </dgm:t>
    </dgm:pt>
    <dgm:pt modelId="{A5569240-39AA-41A3-863B-0B72CC4AB6AE}" type="parTrans" cxnId="{74E28A67-D129-49AC-AE2D-3BD4868BD864}">
      <dgm:prSet/>
      <dgm:spPr/>
      <dgm:t>
        <a:bodyPr/>
        <a:lstStyle/>
        <a:p>
          <a:endParaRPr lang="ru-RU"/>
        </a:p>
      </dgm:t>
    </dgm:pt>
    <dgm:pt modelId="{6CFFF247-96A3-4362-BA98-641E5FAD23E2}" type="sibTrans" cxnId="{74E28A67-D129-49AC-AE2D-3BD4868BD864}">
      <dgm:prSet/>
      <dgm:spPr/>
      <dgm:t>
        <a:bodyPr/>
        <a:lstStyle/>
        <a:p>
          <a:endParaRPr lang="ru-RU"/>
        </a:p>
      </dgm:t>
    </dgm:pt>
    <dgm:pt modelId="{E907600E-45C4-4CC9-941F-3860EFD01629}">
      <dgm:prSet phldrT="[Текст]"/>
      <dgm:spPr/>
      <dgm:t>
        <a:bodyPr/>
        <a:lstStyle/>
        <a:p>
          <a:r>
            <a:rPr lang="ru-RU" dirty="0" smtClean="0"/>
            <a:t>Что делать?</a:t>
          </a:r>
        </a:p>
        <a:p>
          <a:r>
            <a:rPr lang="ru-RU" dirty="0" smtClean="0"/>
            <a:t>Что сделать?</a:t>
          </a:r>
          <a:endParaRPr lang="ru-RU" dirty="0"/>
        </a:p>
      </dgm:t>
    </dgm:pt>
    <dgm:pt modelId="{A7A3A2EC-5A86-48B3-9DC3-07C5FA8FBF1B}" type="parTrans" cxnId="{76C83EAE-7029-46D1-9147-85EE983432B9}">
      <dgm:prSet/>
      <dgm:spPr/>
      <dgm:t>
        <a:bodyPr/>
        <a:lstStyle/>
        <a:p>
          <a:endParaRPr lang="ru-RU"/>
        </a:p>
      </dgm:t>
    </dgm:pt>
    <dgm:pt modelId="{705508D9-E996-4576-946B-044464B4C8E3}" type="sibTrans" cxnId="{76C83EAE-7029-46D1-9147-85EE983432B9}">
      <dgm:prSet/>
      <dgm:spPr/>
      <dgm:t>
        <a:bodyPr/>
        <a:lstStyle/>
        <a:p>
          <a:endParaRPr lang="ru-RU"/>
        </a:p>
      </dgm:t>
    </dgm:pt>
    <dgm:pt modelId="{5488B436-23C3-4E76-BC42-01BC92BB892C}">
      <dgm:prSet phldrT="[Текст]"/>
      <dgm:spPr/>
      <dgm:t>
        <a:bodyPr/>
        <a:lstStyle/>
        <a:p>
          <a:r>
            <a:rPr lang="ru-RU" dirty="0" smtClean="0"/>
            <a:t>Грамматические признаки: вид, время, наклонение, лицо, число</a:t>
          </a:r>
          <a:endParaRPr lang="ru-RU" dirty="0"/>
        </a:p>
      </dgm:t>
    </dgm:pt>
    <dgm:pt modelId="{425ED92E-6AFE-4294-A7A2-3C1FC0A77E02}" type="parTrans" cxnId="{C7659223-A315-4097-A8FA-F1EDB30E380A}">
      <dgm:prSet/>
      <dgm:spPr/>
      <dgm:t>
        <a:bodyPr/>
        <a:lstStyle/>
        <a:p>
          <a:endParaRPr lang="ru-RU"/>
        </a:p>
      </dgm:t>
    </dgm:pt>
    <dgm:pt modelId="{101BC6BF-AECA-448C-B85C-6399DE53DE77}" type="sibTrans" cxnId="{C7659223-A315-4097-A8FA-F1EDB30E380A}">
      <dgm:prSet/>
      <dgm:spPr/>
      <dgm:t>
        <a:bodyPr/>
        <a:lstStyle/>
        <a:p>
          <a:endParaRPr lang="ru-RU"/>
        </a:p>
      </dgm:t>
    </dgm:pt>
    <dgm:pt modelId="{8B6E681E-F4F4-4C97-AD66-CF41C926D1C7}">
      <dgm:prSet phldrT="[Текст]"/>
      <dgm:spPr/>
      <dgm:t>
        <a:bodyPr/>
        <a:lstStyle/>
        <a:p>
          <a:r>
            <a:rPr lang="ru-RU" dirty="0" smtClean="0"/>
            <a:t>В предложении- сказуемое</a:t>
          </a:r>
          <a:endParaRPr lang="ru-RU" dirty="0"/>
        </a:p>
      </dgm:t>
    </dgm:pt>
    <dgm:pt modelId="{48B8E611-F8DE-4880-AFD4-F0DFA5065ECD}" type="parTrans" cxnId="{3E0463F2-19E5-42FA-AFE4-1F9BE7F97F9E}">
      <dgm:prSet/>
      <dgm:spPr/>
      <dgm:t>
        <a:bodyPr/>
        <a:lstStyle/>
        <a:p>
          <a:endParaRPr lang="ru-RU"/>
        </a:p>
      </dgm:t>
    </dgm:pt>
    <dgm:pt modelId="{667CFFA3-033A-4DEB-B4DA-79855D1B9D07}" type="sibTrans" cxnId="{3E0463F2-19E5-42FA-AFE4-1F9BE7F97F9E}">
      <dgm:prSet/>
      <dgm:spPr/>
      <dgm:t>
        <a:bodyPr/>
        <a:lstStyle/>
        <a:p>
          <a:endParaRPr lang="ru-RU"/>
        </a:p>
      </dgm:t>
    </dgm:pt>
    <dgm:pt modelId="{A5145D26-4532-4F3B-8D68-BFB9D81C62F7}" type="pres">
      <dgm:prSet presAssocID="{85F32F03-507F-40FC-B3C3-900B3455170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77DCB7-0235-4F14-9C21-AEE82613F32F}" type="pres">
      <dgm:prSet presAssocID="{85F32F03-507F-40FC-B3C3-900B3455170F}" presName="matrix" presStyleCnt="0"/>
      <dgm:spPr/>
      <dgm:t>
        <a:bodyPr/>
        <a:lstStyle/>
        <a:p>
          <a:endParaRPr lang="ru-RU"/>
        </a:p>
      </dgm:t>
    </dgm:pt>
    <dgm:pt modelId="{49AD4709-0B95-4DCA-8C9C-4AB88AB8D831}" type="pres">
      <dgm:prSet presAssocID="{85F32F03-507F-40FC-B3C3-900B3455170F}" presName="tile1" presStyleLbl="node1" presStyleIdx="0" presStyleCnt="4"/>
      <dgm:spPr/>
      <dgm:t>
        <a:bodyPr/>
        <a:lstStyle/>
        <a:p>
          <a:endParaRPr lang="ru-RU"/>
        </a:p>
      </dgm:t>
    </dgm:pt>
    <dgm:pt modelId="{40F50D14-43C2-4B59-9C62-A6920A8F786C}" type="pres">
      <dgm:prSet presAssocID="{85F32F03-507F-40FC-B3C3-900B3455170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4C284-447C-49FB-B175-7182563DFE2F}" type="pres">
      <dgm:prSet presAssocID="{85F32F03-507F-40FC-B3C3-900B3455170F}" presName="tile2" presStyleLbl="node1" presStyleIdx="1" presStyleCnt="4"/>
      <dgm:spPr/>
      <dgm:t>
        <a:bodyPr/>
        <a:lstStyle/>
        <a:p>
          <a:endParaRPr lang="ru-RU"/>
        </a:p>
      </dgm:t>
    </dgm:pt>
    <dgm:pt modelId="{DF54A3C3-B700-4D17-86E5-DEFA9A9E28B4}" type="pres">
      <dgm:prSet presAssocID="{85F32F03-507F-40FC-B3C3-900B3455170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E8F3F-6C56-4013-A01D-03A03F1FA211}" type="pres">
      <dgm:prSet presAssocID="{85F32F03-507F-40FC-B3C3-900B3455170F}" presName="tile3" presStyleLbl="node1" presStyleIdx="2" presStyleCnt="4" custScaleX="101852"/>
      <dgm:spPr/>
      <dgm:t>
        <a:bodyPr/>
        <a:lstStyle/>
        <a:p>
          <a:endParaRPr lang="ru-RU"/>
        </a:p>
      </dgm:t>
    </dgm:pt>
    <dgm:pt modelId="{705878C6-369B-42A9-8D5D-35BAE81FCECA}" type="pres">
      <dgm:prSet presAssocID="{85F32F03-507F-40FC-B3C3-900B3455170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5247C-39F4-4FB6-BC09-F4F3A3D288F7}" type="pres">
      <dgm:prSet presAssocID="{85F32F03-507F-40FC-B3C3-900B3455170F}" presName="tile4" presStyleLbl="node1" presStyleIdx="3" presStyleCnt="4"/>
      <dgm:spPr/>
      <dgm:t>
        <a:bodyPr/>
        <a:lstStyle/>
        <a:p>
          <a:endParaRPr lang="ru-RU"/>
        </a:p>
      </dgm:t>
    </dgm:pt>
    <dgm:pt modelId="{CA830398-E18B-4928-AEE9-2F06147D357D}" type="pres">
      <dgm:prSet presAssocID="{85F32F03-507F-40FC-B3C3-900B3455170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1DEC1-583A-4D79-9AEC-A52CA943AB84}" type="pres">
      <dgm:prSet presAssocID="{85F32F03-507F-40FC-B3C3-900B3455170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CDC1B30-446D-40EB-838D-35B9057ABA10}" type="presOf" srcId="{E907600E-45C4-4CC9-941F-3860EFD01629}" destId="{A784C284-447C-49FB-B175-7182563DFE2F}" srcOrd="0" destOrd="0" presId="urn:microsoft.com/office/officeart/2005/8/layout/matrix1"/>
    <dgm:cxn modelId="{4A5A1DD6-8ED7-4374-B722-D475EC644380}" type="presOf" srcId="{E907600E-45C4-4CC9-941F-3860EFD01629}" destId="{DF54A3C3-B700-4D17-86E5-DEFA9A9E28B4}" srcOrd="1" destOrd="0" presId="urn:microsoft.com/office/officeart/2005/8/layout/matrix1"/>
    <dgm:cxn modelId="{C7659223-A315-4097-A8FA-F1EDB30E380A}" srcId="{DA2F8466-941B-41A9-AED5-5C17F6BE2623}" destId="{5488B436-23C3-4E76-BC42-01BC92BB892C}" srcOrd="2" destOrd="0" parTransId="{425ED92E-6AFE-4294-A7A2-3C1FC0A77E02}" sibTransId="{101BC6BF-AECA-448C-B85C-6399DE53DE77}"/>
    <dgm:cxn modelId="{74E28A67-D129-49AC-AE2D-3BD4868BD864}" srcId="{DA2F8466-941B-41A9-AED5-5C17F6BE2623}" destId="{7240F6B8-E8D7-4A3B-846E-865760460B93}" srcOrd="0" destOrd="0" parTransId="{A5569240-39AA-41A3-863B-0B72CC4AB6AE}" sibTransId="{6CFFF247-96A3-4362-BA98-641E5FAD23E2}"/>
    <dgm:cxn modelId="{C6FC8AE1-3B20-4359-B533-25B7A5CB5FBE}" type="presOf" srcId="{5488B436-23C3-4E76-BC42-01BC92BB892C}" destId="{705878C6-369B-42A9-8D5D-35BAE81FCECA}" srcOrd="1" destOrd="0" presId="urn:microsoft.com/office/officeart/2005/8/layout/matrix1"/>
    <dgm:cxn modelId="{9E4AF167-1457-4DE4-81DA-3A989139D8E7}" type="presOf" srcId="{8B6E681E-F4F4-4C97-AD66-CF41C926D1C7}" destId="{AEC5247C-39F4-4FB6-BC09-F4F3A3D288F7}" srcOrd="0" destOrd="0" presId="urn:microsoft.com/office/officeart/2005/8/layout/matrix1"/>
    <dgm:cxn modelId="{84D9AB03-37E0-4F29-9868-69A5B5E42B6B}" type="presOf" srcId="{DA2F8466-941B-41A9-AED5-5C17F6BE2623}" destId="{DFA1DEC1-583A-4D79-9AEC-A52CA943AB84}" srcOrd="0" destOrd="0" presId="urn:microsoft.com/office/officeart/2005/8/layout/matrix1"/>
    <dgm:cxn modelId="{76C83EAE-7029-46D1-9147-85EE983432B9}" srcId="{DA2F8466-941B-41A9-AED5-5C17F6BE2623}" destId="{E907600E-45C4-4CC9-941F-3860EFD01629}" srcOrd="1" destOrd="0" parTransId="{A7A3A2EC-5A86-48B3-9DC3-07C5FA8FBF1B}" sibTransId="{705508D9-E996-4576-946B-044464B4C8E3}"/>
    <dgm:cxn modelId="{063687B4-038E-4574-B93E-49136D51FA17}" type="presOf" srcId="{7240F6B8-E8D7-4A3B-846E-865760460B93}" destId="{40F50D14-43C2-4B59-9C62-A6920A8F786C}" srcOrd="1" destOrd="0" presId="urn:microsoft.com/office/officeart/2005/8/layout/matrix1"/>
    <dgm:cxn modelId="{C6B63284-71C1-4712-91BA-022AA308A8FF}" type="presOf" srcId="{5488B436-23C3-4E76-BC42-01BC92BB892C}" destId="{6A1E8F3F-6C56-4013-A01D-03A03F1FA211}" srcOrd="0" destOrd="0" presId="urn:microsoft.com/office/officeart/2005/8/layout/matrix1"/>
    <dgm:cxn modelId="{1AB8CFDF-4452-4F55-8C91-BC201A74FF86}" type="presOf" srcId="{8B6E681E-F4F4-4C97-AD66-CF41C926D1C7}" destId="{CA830398-E18B-4928-AEE9-2F06147D357D}" srcOrd="1" destOrd="0" presId="urn:microsoft.com/office/officeart/2005/8/layout/matrix1"/>
    <dgm:cxn modelId="{3E0463F2-19E5-42FA-AFE4-1F9BE7F97F9E}" srcId="{DA2F8466-941B-41A9-AED5-5C17F6BE2623}" destId="{8B6E681E-F4F4-4C97-AD66-CF41C926D1C7}" srcOrd="3" destOrd="0" parTransId="{48B8E611-F8DE-4880-AFD4-F0DFA5065ECD}" sibTransId="{667CFFA3-033A-4DEB-B4DA-79855D1B9D07}"/>
    <dgm:cxn modelId="{6E3382F2-0220-4265-8292-2A944C254A8D}" srcId="{85F32F03-507F-40FC-B3C3-900B3455170F}" destId="{DA2F8466-941B-41A9-AED5-5C17F6BE2623}" srcOrd="0" destOrd="0" parTransId="{4B2FB3DC-4F4E-4CFB-839A-A14CE73FBDF0}" sibTransId="{02AFBA90-7BDC-4BF1-B195-3EA1BE35C029}"/>
    <dgm:cxn modelId="{706F5439-1F11-4BB0-8119-0097346CB15E}" type="presOf" srcId="{7240F6B8-E8D7-4A3B-846E-865760460B93}" destId="{49AD4709-0B95-4DCA-8C9C-4AB88AB8D831}" srcOrd="0" destOrd="0" presId="urn:microsoft.com/office/officeart/2005/8/layout/matrix1"/>
    <dgm:cxn modelId="{B650FDB3-C9D7-4585-882C-BC14D6C96A0C}" type="presOf" srcId="{85F32F03-507F-40FC-B3C3-900B3455170F}" destId="{A5145D26-4532-4F3B-8D68-BFB9D81C62F7}" srcOrd="0" destOrd="0" presId="urn:microsoft.com/office/officeart/2005/8/layout/matrix1"/>
    <dgm:cxn modelId="{F245D649-E493-43B6-9EF9-A2F389142676}" type="presParOf" srcId="{A5145D26-4532-4F3B-8D68-BFB9D81C62F7}" destId="{E977DCB7-0235-4F14-9C21-AEE82613F32F}" srcOrd="0" destOrd="0" presId="urn:microsoft.com/office/officeart/2005/8/layout/matrix1"/>
    <dgm:cxn modelId="{0E55E5E6-1D42-4D96-B84D-96DD591DFA6E}" type="presParOf" srcId="{E977DCB7-0235-4F14-9C21-AEE82613F32F}" destId="{49AD4709-0B95-4DCA-8C9C-4AB88AB8D831}" srcOrd="0" destOrd="0" presId="urn:microsoft.com/office/officeart/2005/8/layout/matrix1"/>
    <dgm:cxn modelId="{F712CEFA-97AA-46A9-BA38-1505226CE253}" type="presParOf" srcId="{E977DCB7-0235-4F14-9C21-AEE82613F32F}" destId="{40F50D14-43C2-4B59-9C62-A6920A8F786C}" srcOrd="1" destOrd="0" presId="urn:microsoft.com/office/officeart/2005/8/layout/matrix1"/>
    <dgm:cxn modelId="{7552519C-EB74-427F-87F9-28EA2E1B5F15}" type="presParOf" srcId="{E977DCB7-0235-4F14-9C21-AEE82613F32F}" destId="{A784C284-447C-49FB-B175-7182563DFE2F}" srcOrd="2" destOrd="0" presId="urn:microsoft.com/office/officeart/2005/8/layout/matrix1"/>
    <dgm:cxn modelId="{89FE566A-1FEB-4F58-933B-00CFFAED1611}" type="presParOf" srcId="{E977DCB7-0235-4F14-9C21-AEE82613F32F}" destId="{DF54A3C3-B700-4D17-86E5-DEFA9A9E28B4}" srcOrd="3" destOrd="0" presId="urn:microsoft.com/office/officeart/2005/8/layout/matrix1"/>
    <dgm:cxn modelId="{DF4DB90A-0202-4310-BD38-164D0ADE6B1D}" type="presParOf" srcId="{E977DCB7-0235-4F14-9C21-AEE82613F32F}" destId="{6A1E8F3F-6C56-4013-A01D-03A03F1FA211}" srcOrd="4" destOrd="0" presId="urn:microsoft.com/office/officeart/2005/8/layout/matrix1"/>
    <dgm:cxn modelId="{16BFA855-58EC-4E2A-A92D-881F51DB805E}" type="presParOf" srcId="{E977DCB7-0235-4F14-9C21-AEE82613F32F}" destId="{705878C6-369B-42A9-8D5D-35BAE81FCECA}" srcOrd="5" destOrd="0" presId="urn:microsoft.com/office/officeart/2005/8/layout/matrix1"/>
    <dgm:cxn modelId="{0D09B8A8-259C-44EE-9F2A-8349BCF8A707}" type="presParOf" srcId="{E977DCB7-0235-4F14-9C21-AEE82613F32F}" destId="{AEC5247C-39F4-4FB6-BC09-F4F3A3D288F7}" srcOrd="6" destOrd="0" presId="urn:microsoft.com/office/officeart/2005/8/layout/matrix1"/>
    <dgm:cxn modelId="{9D6F3340-3FA8-4D59-9D38-3D2AFE3C61DF}" type="presParOf" srcId="{E977DCB7-0235-4F14-9C21-AEE82613F32F}" destId="{CA830398-E18B-4928-AEE9-2F06147D357D}" srcOrd="7" destOrd="0" presId="urn:microsoft.com/office/officeart/2005/8/layout/matrix1"/>
    <dgm:cxn modelId="{2664E37D-8449-44FD-AD3C-5783FEE65F39}" type="presParOf" srcId="{A5145D26-4532-4F3B-8D68-BFB9D81C62F7}" destId="{DFA1DEC1-583A-4D79-9AEC-A52CA943AB8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D4709-0B95-4DCA-8C9C-4AB88AB8D831}">
      <dsp:nvSpPr>
        <dsp:cNvPr id="0" name=""/>
        <dsp:cNvSpPr/>
      </dsp:nvSpPr>
      <dsp:spPr>
        <a:xfrm rot="16200000">
          <a:off x="933451" y="-914400"/>
          <a:ext cx="2286000" cy="4114800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Действие предмета или состояние</a:t>
          </a:r>
          <a:endParaRPr lang="ru-RU" sz="2600" kern="1200" dirty="0"/>
        </a:p>
      </dsp:txBody>
      <dsp:txXfrm rot="5400000">
        <a:off x="19051" y="1"/>
        <a:ext cx="4114800" cy="1714500"/>
      </dsp:txXfrm>
    </dsp:sp>
    <dsp:sp modelId="{A784C284-447C-49FB-B175-7182563DFE2F}">
      <dsp:nvSpPr>
        <dsp:cNvPr id="0" name=""/>
        <dsp:cNvSpPr/>
      </dsp:nvSpPr>
      <dsp:spPr>
        <a:xfrm>
          <a:off x="4133851" y="0"/>
          <a:ext cx="4114800" cy="2286000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Что делать?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Что сделать?</a:t>
          </a:r>
          <a:endParaRPr lang="ru-RU" sz="2600" kern="1200" dirty="0"/>
        </a:p>
      </dsp:txBody>
      <dsp:txXfrm>
        <a:off x="4133851" y="0"/>
        <a:ext cx="4114800" cy="1714500"/>
      </dsp:txXfrm>
    </dsp:sp>
    <dsp:sp modelId="{6A1E8F3F-6C56-4013-A01D-03A03F1FA211}">
      <dsp:nvSpPr>
        <dsp:cNvPr id="0" name=""/>
        <dsp:cNvSpPr/>
      </dsp:nvSpPr>
      <dsp:spPr>
        <a:xfrm rot="10800000">
          <a:off x="-19051" y="2286000"/>
          <a:ext cx="4191006" cy="2286000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Грамматические признаки: вид, время, наклонение, лицо, число</a:t>
          </a:r>
          <a:endParaRPr lang="ru-RU" sz="2600" kern="1200" dirty="0"/>
        </a:p>
      </dsp:txBody>
      <dsp:txXfrm rot="10800000">
        <a:off x="-19051" y="2857500"/>
        <a:ext cx="4191006" cy="1714500"/>
      </dsp:txXfrm>
    </dsp:sp>
    <dsp:sp modelId="{AEC5247C-39F4-4FB6-BC09-F4F3A3D288F7}">
      <dsp:nvSpPr>
        <dsp:cNvPr id="0" name=""/>
        <dsp:cNvSpPr/>
      </dsp:nvSpPr>
      <dsp:spPr>
        <a:xfrm rot="5400000">
          <a:off x="5048251" y="1371600"/>
          <a:ext cx="2286000" cy="4114800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предложении- сказуемое</a:t>
          </a:r>
          <a:endParaRPr lang="ru-RU" sz="2600" kern="1200" dirty="0"/>
        </a:p>
      </dsp:txBody>
      <dsp:txXfrm rot="-5400000">
        <a:off x="4133851" y="2857500"/>
        <a:ext cx="4114800" cy="1714500"/>
      </dsp:txXfrm>
    </dsp:sp>
    <dsp:sp modelId="{DFA1DEC1-583A-4D79-9AEC-A52CA943AB84}">
      <dsp:nvSpPr>
        <dsp:cNvPr id="0" name=""/>
        <dsp:cNvSpPr/>
      </dsp:nvSpPr>
      <dsp:spPr>
        <a:xfrm>
          <a:off x="2880359" y="1714500"/>
          <a:ext cx="2468880" cy="114300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глагол</a:t>
          </a:r>
          <a:endParaRPr lang="ru-RU" sz="4800" kern="1200" dirty="0"/>
        </a:p>
      </dsp:txBody>
      <dsp:txXfrm>
        <a:off x="2936156" y="1770297"/>
        <a:ext cx="2357286" cy="1031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243796"/>
          </a:xfrm>
        </p:spPr>
        <p:txBody>
          <a:bodyPr/>
          <a:lstStyle/>
          <a:p>
            <a:pPr algn="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«Глагол»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46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MSOfficePNG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908050"/>
            <a:ext cx="5205413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 descr="Владимир Иванович Да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04813"/>
            <a:ext cx="2170113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27088" y="3213100"/>
            <a:ext cx="2087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FF0000"/>
                </a:solidFill>
                <a:latin typeface="Bookman Old Style" pitchFamily="18" charset="0"/>
              </a:rPr>
              <a:t>В.И. Даль</a:t>
            </a:r>
            <a:endParaRPr lang="ru-RU" sz="2500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187450" y="4149725"/>
            <a:ext cx="7056438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"ГЛАГОЛ</a:t>
            </a:r>
            <a:r>
              <a:rPr lang="ru-RU" sz="2400" dirty="0">
                <a:solidFill>
                  <a:srgbClr val="000000"/>
                </a:solidFill>
              </a:rPr>
              <a:t> - слово, речь, мысль… </a:t>
            </a:r>
          </a:p>
          <a:p>
            <a:endParaRPr lang="ru-RU" sz="700" b="1" i="1" dirty="0">
              <a:solidFill>
                <a:srgbClr val="000000"/>
              </a:solidFill>
            </a:endParaRPr>
          </a:p>
          <a:p>
            <a:r>
              <a:rPr lang="ru-RU" sz="2400" b="1" i="1" dirty="0" err="1">
                <a:solidFill>
                  <a:srgbClr val="000000"/>
                </a:solidFill>
              </a:rPr>
              <a:t>Глаголъ</a:t>
            </a:r>
            <a:r>
              <a:rPr lang="ru-RU" sz="2400" b="1" i="1" dirty="0">
                <a:solidFill>
                  <a:srgbClr val="000000"/>
                </a:solidFill>
              </a:rPr>
              <a:t> </a:t>
            </a:r>
            <a:r>
              <a:rPr lang="ru-RU" sz="2400" i="1" dirty="0">
                <a:solidFill>
                  <a:srgbClr val="000000"/>
                </a:solidFill>
              </a:rPr>
              <a:t>- название буквы Г в славянской и русской азбуке."</a:t>
            </a:r>
          </a:p>
          <a:p>
            <a:endParaRPr lang="ru-RU" sz="1000" i="1" dirty="0">
              <a:solidFill>
                <a:srgbClr val="000000"/>
              </a:solidFill>
            </a:endParaRPr>
          </a:p>
          <a:p>
            <a:r>
              <a:rPr lang="ru-RU" sz="1300" dirty="0">
                <a:solidFill>
                  <a:srgbClr val="000000"/>
                </a:solidFill>
              </a:rPr>
              <a:t>                                         </a:t>
            </a:r>
            <a:r>
              <a:rPr lang="ru-RU" sz="1700" dirty="0">
                <a:solidFill>
                  <a:srgbClr val="000000"/>
                </a:solidFill>
              </a:rPr>
              <a:t>Толковый словарь живого великорусского языка.</a:t>
            </a:r>
            <a:endParaRPr lang="ru-RU" sz="17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700996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Что обозначает?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Какие значения имеет?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На какие вопросы отвечает?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Как изменяется?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Каким членом предложения является?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Как образуется?</a:t>
            </a: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080868"/>
          </a:xfrm>
        </p:spPr>
        <p:txBody>
          <a:bodyPr/>
          <a:lstStyle/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Глагол как часть речи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Задание на выбор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u="sng" dirty="0" smtClean="0"/>
              <a:t>Найди глаголы:</a:t>
            </a:r>
          </a:p>
          <a:p>
            <a:pPr>
              <a:buNone/>
            </a:pPr>
            <a:r>
              <a:rPr lang="ru-RU" sz="3600" i="1" dirty="0" smtClean="0"/>
              <a:t>бег, бегал, беглый;</a:t>
            </a:r>
          </a:p>
          <a:p>
            <a:pPr>
              <a:buNone/>
            </a:pPr>
            <a:r>
              <a:rPr lang="ru-RU" sz="3600" i="1" dirty="0" smtClean="0"/>
              <a:t>рос, рослый, рост;</a:t>
            </a:r>
          </a:p>
          <a:p>
            <a:pPr>
              <a:buNone/>
            </a:pPr>
            <a:r>
              <a:rPr lang="ru-RU" sz="3600" i="1" dirty="0" smtClean="0"/>
              <a:t>варенье, варёный, варила, варил;</a:t>
            </a:r>
          </a:p>
          <a:p>
            <a:pPr>
              <a:buNone/>
            </a:pPr>
            <a:r>
              <a:rPr lang="ru-RU" sz="3600" i="1" dirty="0" smtClean="0"/>
              <a:t>светило, свет, светлый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4495800" cy="4572000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u="sng" dirty="0" smtClean="0"/>
              <a:t>Предмет или действие</a:t>
            </a:r>
          </a:p>
          <a:p>
            <a:pPr>
              <a:buNone/>
            </a:pPr>
            <a:r>
              <a:rPr lang="ru-RU" sz="2800" i="1" dirty="0" smtClean="0"/>
              <a:t>Затопили печь, чтобы пироги печь.</a:t>
            </a:r>
          </a:p>
          <a:p>
            <a:pPr>
              <a:buNone/>
            </a:pPr>
            <a:r>
              <a:rPr lang="ru-RU" sz="2800" i="1" dirty="0" smtClean="0"/>
              <a:t>Снежное покрывало все поле покрывало.</a:t>
            </a:r>
          </a:p>
          <a:p>
            <a:pPr>
              <a:buNone/>
            </a:pPr>
            <a:r>
              <a:rPr lang="ru-RU" sz="2800" i="1" dirty="0" smtClean="0"/>
              <a:t>Ведро дало течь и вода стала течь.</a:t>
            </a:r>
          </a:p>
          <a:p>
            <a:pPr>
              <a:buNone/>
            </a:pPr>
            <a:r>
              <a:rPr lang="ru-RU" sz="2800" i="1" dirty="0" smtClean="0"/>
              <a:t>Была Катюша запевала, она все песни запевала.</a:t>
            </a:r>
            <a:endParaRPr lang="ru-RU" sz="2800" i="1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533400" y="1524000"/>
            <a:ext cx="457200" cy="533400"/>
          </a:xfrm>
          <a:prstGeom prst="star5">
            <a:avLst>
              <a:gd name="adj" fmla="val 26741"/>
              <a:gd name="hf" fmla="val 105146"/>
              <a:gd name="vf" fmla="val 11055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495800" y="1524000"/>
            <a:ext cx="304800" cy="304800"/>
          </a:xfrm>
          <a:prstGeom prst="star5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876800" y="1524000"/>
            <a:ext cx="304800" cy="304800"/>
          </a:xfrm>
          <a:prstGeom prst="star5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638800" y="5486400"/>
            <a:ext cx="1676400" cy="7620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638800" y="5638800"/>
            <a:ext cx="1752600" cy="7620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Глаголы изменяются по временам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905000"/>
            <a:ext cx="2667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прошедшее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352800" y="1905000"/>
            <a:ext cx="2514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настоящее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1905000"/>
            <a:ext cx="2667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будущее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953000" y="1295400"/>
            <a:ext cx="24384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152900" y="1562100"/>
            <a:ext cx="533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1905000" y="1295400"/>
            <a:ext cx="1676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57200" y="3124200"/>
            <a:ext cx="2590800" cy="3505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изменяются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числам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ед.ч.   мн. ч.</a:t>
            </a:r>
          </a:p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родам</a:t>
            </a:r>
          </a:p>
          <a:p>
            <a:pPr algn="ctr"/>
            <a:endParaRPr lang="ru-RU" sz="28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м.р. ж.р. ср.р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1828800" y="4419600"/>
            <a:ext cx="30480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1295400" y="4419600"/>
            <a:ext cx="30480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905000" y="5638800"/>
            <a:ext cx="533400" cy="457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1524794" y="5866606"/>
            <a:ext cx="457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1066800" y="5638800"/>
            <a:ext cx="457200" cy="381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1600200" y="2971800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3429000" y="3200400"/>
            <a:ext cx="5562600" cy="3505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изменяются </a:t>
            </a:r>
          </a:p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лицам</a:t>
            </a:r>
          </a:p>
          <a:p>
            <a:pPr algn="ctr"/>
            <a:endParaRPr lang="ru-RU" sz="28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                II                III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числам</a:t>
            </a:r>
          </a:p>
          <a:p>
            <a:pPr algn="ctr"/>
            <a:endParaRPr lang="ru-RU" sz="28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ед.ч.         мн.ч.</a:t>
            </a:r>
          </a:p>
          <a:p>
            <a:pPr algn="ctr"/>
            <a:endParaRPr lang="ru-RU" sz="28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10800000" flipV="1">
            <a:off x="4419600" y="4191000"/>
            <a:ext cx="762000" cy="381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5906294" y="4380706"/>
            <a:ext cx="3810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6781800" y="4191000"/>
            <a:ext cx="914400" cy="381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553200" y="5562600"/>
            <a:ext cx="30480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5448300" y="5600700"/>
            <a:ext cx="304800" cy="228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72000" y="2895600"/>
            <a:ext cx="12192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6248400" y="2895600"/>
            <a:ext cx="990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5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uiExpand="1" build="p"/>
      <p:bldP spid="6" grpId="0" animBg="1"/>
      <p:bldP spid="19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48596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Задать вопрос к глаголу</a:t>
            </a:r>
          </a:p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Если: что делать? что делает?- </a:t>
            </a:r>
          </a:p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                                      </a:t>
            </a:r>
            <a:r>
              <a:rPr lang="ru-RU" sz="2800" b="1" i="1" dirty="0" smtClean="0">
                <a:solidFill>
                  <a:schemeClr val="bg1"/>
                </a:solidFill>
              </a:rPr>
              <a:t>несовершенный вид</a:t>
            </a:r>
          </a:p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Если: что </a:t>
            </a:r>
            <a:r>
              <a:rPr lang="ru-RU" sz="2800" b="1" u="sng" dirty="0" smtClean="0">
                <a:solidFill>
                  <a:schemeClr val="bg1"/>
                </a:solidFill>
              </a:rPr>
              <a:t>с</a:t>
            </a:r>
            <a:r>
              <a:rPr lang="ru-RU" sz="2800" b="1" dirty="0" smtClean="0">
                <a:solidFill>
                  <a:schemeClr val="bg1"/>
                </a:solidFill>
              </a:rPr>
              <a:t>делать? что </a:t>
            </a:r>
            <a:r>
              <a:rPr lang="ru-RU" sz="2800" b="1" u="sng" dirty="0" smtClean="0">
                <a:solidFill>
                  <a:schemeClr val="bg1"/>
                </a:solidFill>
              </a:rPr>
              <a:t>с</a:t>
            </a:r>
            <a:r>
              <a:rPr lang="ru-RU" sz="2800" b="1" dirty="0" smtClean="0">
                <a:solidFill>
                  <a:schemeClr val="bg1"/>
                </a:solidFill>
              </a:rPr>
              <a:t>делает? –</a:t>
            </a:r>
          </a:p>
          <a:p>
            <a:pPr algn="l"/>
            <a:r>
              <a:rPr lang="ru-RU" sz="2800" b="1" i="1" dirty="0" smtClean="0">
                <a:solidFill>
                  <a:schemeClr val="bg1"/>
                </a:solidFill>
              </a:rPr>
              <a:t>                                            </a:t>
            </a:r>
            <a:r>
              <a:rPr lang="ru-RU" sz="2800" b="1" i="1" u="sng" dirty="0" smtClean="0">
                <a:solidFill>
                  <a:schemeClr val="bg1"/>
                </a:solidFill>
              </a:rPr>
              <a:t>с</a:t>
            </a:r>
            <a:r>
              <a:rPr lang="ru-RU" sz="2800" b="1" i="1" dirty="0" smtClean="0">
                <a:solidFill>
                  <a:schemeClr val="bg1"/>
                </a:solidFill>
              </a:rPr>
              <a:t>овершенный вид</a:t>
            </a: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600" y="1433732"/>
            <a:ext cx="8534400" cy="1538068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Как определить вид глагола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92691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752600"/>
            <a:ext cx="6019800" cy="4419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smtClean="0">
                <a:solidFill>
                  <a:schemeClr val="tx2">
                    <a:lumMod val="75000"/>
                  </a:schemeClr>
                </a:solidFill>
              </a:rPr>
              <a:t>СПАСИБО !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3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213</TotalTime>
  <Words>222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Bookman Old Style</vt:lpstr>
      <vt:lpstr>Constantia</vt:lpstr>
      <vt:lpstr>Times New Roman</vt:lpstr>
      <vt:lpstr>Wingdings 2</vt:lpstr>
      <vt:lpstr>Бумажная</vt:lpstr>
      <vt:lpstr>«Глагол»</vt:lpstr>
      <vt:lpstr>Презентация PowerPoint</vt:lpstr>
      <vt:lpstr>Глагол как часть речи</vt:lpstr>
      <vt:lpstr>Задание на выбор</vt:lpstr>
      <vt:lpstr>Презентация PowerPoint</vt:lpstr>
      <vt:lpstr>Глаголы изменяются по временам</vt:lpstr>
      <vt:lpstr>Как определить вид глагола</vt:lpstr>
      <vt:lpstr>СПАСИБО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Rudikova.OA</dc:creator>
  <cp:lastModifiedBy>Admin05</cp:lastModifiedBy>
  <cp:revision>31</cp:revision>
  <dcterms:modified xsi:type="dcterms:W3CDTF">2020-04-20T00:33:42Z</dcterms:modified>
</cp:coreProperties>
</file>