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Лист1!$A$2:$A$6</c:f>
              <c:strCache>
                <c:ptCount val="2"/>
                <c:pt idx="0">
                  <c:v>Русский язык</c:v>
                </c:pt>
                <c:pt idx="1">
                  <c:v>Математика (профиль)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0.6570000000000018</c:v>
                </c:pt>
                <c:pt idx="1">
                  <c:v>0.3804000000000009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Лист1!$A$2:$A$6</c:f>
              <c:strCache>
                <c:ptCount val="2"/>
                <c:pt idx="0">
                  <c:v>Русский язык</c:v>
                </c:pt>
                <c:pt idx="1">
                  <c:v>Математика (профиль)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0.73410000000000064</c:v>
                </c:pt>
                <c:pt idx="1">
                  <c:v>0.55170000000000063</c:v>
                </c:pt>
              </c:numCache>
            </c:numRef>
          </c:val>
        </c:ser>
        <c:shape val="cylinder"/>
        <c:axId val="54987776"/>
        <c:axId val="54993664"/>
        <c:axId val="0"/>
      </c:bar3DChart>
      <c:catAx>
        <c:axId val="54987776"/>
        <c:scaling>
          <c:orientation val="minMax"/>
        </c:scaling>
        <c:axPos val="b"/>
        <c:tickLblPos val="nextTo"/>
        <c:crossAx val="54993664"/>
        <c:crosses val="autoZero"/>
        <c:auto val="1"/>
        <c:lblAlgn val="ctr"/>
        <c:lblOffset val="100"/>
      </c:catAx>
      <c:valAx>
        <c:axId val="54993664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987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>
        <c:manualLayout>
          <c:layoutTarget val="inner"/>
          <c:xMode val="edge"/>
          <c:yMode val="edge"/>
          <c:x val="0.13447628074268494"/>
          <c:y val="0.13549823540316178"/>
          <c:w val="0.53869033731894633"/>
          <c:h val="0.742850968954010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Pt>
            <c:idx val="0"/>
          </c:dPt>
          <c:cat>
            <c:strRef>
              <c:f>Лист1!$A$2</c:f>
              <c:strCache>
                <c:ptCount val="1"/>
                <c:pt idx="0">
                  <c:v>Общеобразовательные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0.73410000000000064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</c:f>
              <c:strCache>
                <c:ptCount val="1"/>
                <c:pt idx="0">
                  <c:v>Общеобразовательные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0.72000000000000064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Общеобразовательные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axId val="55045504"/>
        <c:axId val="55047296"/>
      </c:barChart>
      <c:catAx>
        <c:axId val="55045504"/>
        <c:scaling>
          <c:orientation val="minMax"/>
        </c:scaling>
        <c:delete val="1"/>
        <c:axPos val="b"/>
        <c:numFmt formatCode="General" sourceLinked="1"/>
        <c:tickLblPos val="nextTo"/>
        <c:crossAx val="55047296"/>
        <c:crosses val="autoZero"/>
        <c:auto val="1"/>
        <c:lblAlgn val="ctr"/>
        <c:lblOffset val="100"/>
      </c:catAx>
      <c:valAx>
        <c:axId val="5504729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5504550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0493511227763204"/>
          <c:y val="0.42049194834336917"/>
          <c:w val="0.10247229512977545"/>
          <c:h val="0.1421796864004412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>
        <c:manualLayout>
          <c:layoutTarget val="inner"/>
          <c:xMode val="edge"/>
          <c:yMode val="edge"/>
          <c:x val="0.11287128712871287"/>
          <c:y val="0.10743801652892561"/>
          <c:w val="0.57418411587440454"/>
          <c:h val="0.681118313249523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</c:f>
              <c:strCache>
                <c:ptCount val="1"/>
                <c:pt idx="0">
                  <c:v>Общеобразовательные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0.55170000000000063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accent3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</c:f>
              <c:strCache>
                <c:ptCount val="1"/>
                <c:pt idx="0">
                  <c:v>Общеобразовательные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0.46300000000000002</c:v>
                </c:pt>
              </c:numCache>
            </c:numRef>
          </c:val>
        </c:ser>
        <c:axId val="53070464"/>
        <c:axId val="53076352"/>
      </c:barChart>
      <c:catAx>
        <c:axId val="53070464"/>
        <c:scaling>
          <c:orientation val="minMax"/>
        </c:scaling>
        <c:delete val="1"/>
        <c:axPos val="b"/>
        <c:numFmt formatCode="General" sourceLinked="1"/>
        <c:tickLblPos val="nextTo"/>
        <c:crossAx val="53076352"/>
        <c:crosses val="autoZero"/>
        <c:auto val="1"/>
        <c:lblAlgn val="ctr"/>
        <c:lblOffset val="100"/>
      </c:catAx>
      <c:valAx>
        <c:axId val="530763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307046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50.36</c:v>
                </c:pt>
                <c:pt idx="1">
                  <c:v>49.120000000000012</c:v>
                </c:pt>
                <c:pt idx="2">
                  <c:v>58.24</c:v>
                </c:pt>
                <c:pt idx="3">
                  <c:v>51.2</c:v>
                </c:pt>
                <c:pt idx="4">
                  <c:v>53.58</c:v>
                </c:pt>
                <c:pt idx="5">
                  <c:v>62.620000000000012</c:v>
                </c:pt>
              </c:numCache>
            </c:numRef>
          </c:val>
        </c:ser>
        <c:shape val="cone"/>
        <c:axId val="73612288"/>
        <c:axId val="73618176"/>
        <c:axId val="0"/>
      </c:bar3DChart>
      <c:catAx>
        <c:axId val="73612288"/>
        <c:scaling>
          <c:orientation val="minMax"/>
        </c:scaling>
        <c:axPos val="b"/>
        <c:numFmt formatCode="General" sourceLinked="1"/>
        <c:tickLblPos val="nextTo"/>
        <c:crossAx val="73618176"/>
        <c:crosses val="autoZero"/>
        <c:auto val="1"/>
        <c:lblAlgn val="ctr"/>
        <c:lblOffset val="100"/>
      </c:catAx>
      <c:valAx>
        <c:axId val="73618176"/>
        <c:scaling>
          <c:orientation val="minMax"/>
        </c:scaling>
        <c:axPos val="l"/>
        <c:majorGridlines/>
        <c:numFmt formatCode="General" sourceLinked="1"/>
        <c:tickLblPos val="nextTo"/>
        <c:crossAx val="7361228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B1B41-F97D-4DCB-AC32-ABE3D64AAC19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DA6FE-19EF-48A6-B78C-D89568166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DA6FE-19EF-48A6-B78C-D8956816667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786081"/>
          </a:xfrm>
        </p:spPr>
        <p:txBody>
          <a:bodyPr/>
          <a:lstStyle/>
          <a:p>
            <a:r>
              <a:rPr lang="ru-RU" b="1" dirty="0" smtClean="0"/>
              <a:t>ИТОГИ ЕГЭ 2016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Сравнение минимальных и максимальных баллов по предметам по выбору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785818"/>
                <a:gridCol w="857256"/>
                <a:gridCol w="857256"/>
                <a:gridCol w="857256"/>
                <a:gridCol w="800096"/>
                <a:gridCol w="914400"/>
                <a:gridCol w="914400"/>
                <a:gridCol w="9144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b="1" i="1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 балл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(профиль)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Сравнение среднего балла ЕГЭ по школе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Таблица сравнения среднего балла по школе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600200"/>
          <a:ext cx="7286676" cy="343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50,36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49,12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latin typeface="Times New Roman"/>
                          <a:ea typeface="Times New Roman"/>
                          <a:cs typeface="Times New Roman"/>
                        </a:rPr>
                        <a:t>58,24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51,20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62,62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lvl="1" algn="ctr">
              <a:buNone/>
            </a:pPr>
            <a:r>
              <a:rPr lang="ru-RU" sz="3200" b="1" dirty="0" smtClean="0"/>
              <a:t>Результаты проведения итоговой аттестации по обязательным предметам в форме ЕГЭ.</a:t>
            </a:r>
            <a:endParaRPr lang="ru-RU" sz="3200" dirty="0" smtClean="0"/>
          </a:p>
          <a:p>
            <a:r>
              <a:rPr lang="ru-RU" b="1" dirty="0" smtClean="0"/>
              <a:t>Допущено до экзаменов -18 чел.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Получили аттестаты  - 18 чел.</a:t>
            </a:r>
          </a:p>
          <a:p>
            <a:r>
              <a:rPr lang="ru-RU" dirty="0" smtClean="0"/>
              <a:t>По итогам  экзаменов русский и математика (профиль) наша школа показал результаты выше  общероссийских показателей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экзаменов по русскому языку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lvl="0"/>
            <a:r>
              <a:rPr lang="ru-RU" dirty="0" smtClean="0"/>
              <a:t>Средний балл по РФ – 72,75.</a:t>
            </a:r>
          </a:p>
          <a:p>
            <a:pPr lvl="0"/>
            <a:r>
              <a:rPr lang="ru-RU" dirty="0" smtClean="0"/>
              <a:t>Средний балл по русскому языку в школе – 73,41</a:t>
            </a:r>
          </a:p>
          <a:p>
            <a:pPr lvl="0"/>
            <a:r>
              <a:rPr lang="ru-RU" dirty="0" smtClean="0"/>
              <a:t>Все  преодолели минимальный порог  с первой попытки</a:t>
            </a:r>
          </a:p>
          <a:p>
            <a:pPr lvl="0"/>
            <a:r>
              <a:rPr lang="ru-RU" dirty="0" smtClean="0"/>
              <a:t>Один обучающийся получил- 93балла, двое -  88 баллов, двое – 83балла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ЕГЭ по математике (профиль)</a:t>
            </a:r>
            <a:br>
              <a:rPr lang="ru-RU" dirty="0" smtClean="0"/>
            </a:br>
            <a:r>
              <a:rPr lang="ru-RU" dirty="0" smtClean="0"/>
              <a:t>сдавало 6 человек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/>
          <a:lstStyle/>
          <a:p>
            <a:r>
              <a:rPr lang="ru-RU" dirty="0" smtClean="0"/>
              <a:t>Средний балл в РФ – 46,3       </a:t>
            </a:r>
          </a:p>
          <a:p>
            <a:pPr lvl="0"/>
            <a:r>
              <a:rPr lang="ru-RU" dirty="0" smtClean="0"/>
              <a:t>Средний балл по математике в школе – 55,17</a:t>
            </a:r>
          </a:p>
          <a:p>
            <a:r>
              <a:rPr lang="ru-RU" b="1" i="1" dirty="0" smtClean="0"/>
              <a:t>1.1.4. Итоги экзамена по математике (база)</a:t>
            </a:r>
            <a:endParaRPr lang="ru-RU" dirty="0" smtClean="0"/>
          </a:p>
          <a:p>
            <a:r>
              <a:rPr lang="ru-RU" dirty="0" smtClean="0"/>
              <a:t>Сдавали 18 человека </a:t>
            </a:r>
          </a:p>
          <a:p>
            <a:r>
              <a:rPr lang="ru-RU" dirty="0" smtClean="0"/>
              <a:t>Сдали все с первого раза</a:t>
            </a:r>
          </a:p>
          <a:p>
            <a:r>
              <a:rPr lang="ru-RU" dirty="0" smtClean="0"/>
              <a:t>Средний балл по школе 4,28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минимального и максимального среднего балла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97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2014год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Мах балл по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балл по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Мах балл по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балл по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Мах балл по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балл по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среднего тестового балла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Тестовый балл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62,33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48,3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70,25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67,75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45,33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60,02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46,43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46,75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58,5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53.19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53,75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398</Words>
  <PresentationFormat>Экран (4:3)</PresentationFormat>
  <Paragraphs>221</Paragraphs>
  <Slides>12</Slides>
  <Notes>12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ИТОГИ ЕГЭ 2016</vt:lpstr>
      <vt:lpstr>Слайд 2</vt:lpstr>
      <vt:lpstr>Слайд 3</vt:lpstr>
      <vt:lpstr>Итоги экзаменов по русскому языку</vt:lpstr>
      <vt:lpstr>Слайд 5</vt:lpstr>
      <vt:lpstr>Итоги ЕГЭ по математике (профиль) сдавало 6 человек</vt:lpstr>
      <vt:lpstr>Слайд 7</vt:lpstr>
      <vt:lpstr>Сравнение минимального и максимального среднего балла</vt:lpstr>
      <vt:lpstr>Сравнение среднего тестового балла</vt:lpstr>
      <vt:lpstr>Сравнение минимальных и максимальных баллов по предметам по выбору</vt:lpstr>
      <vt:lpstr>Сравнение среднего балла ЕГЭ по школе</vt:lpstr>
      <vt:lpstr>Таблица сравнения среднего балла по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2016</dc:title>
  <dc:creator>Е</dc:creator>
  <cp:lastModifiedBy>Е</cp:lastModifiedBy>
  <cp:revision>17</cp:revision>
  <dcterms:created xsi:type="dcterms:W3CDTF">2016-11-01T12:35:49Z</dcterms:created>
  <dcterms:modified xsi:type="dcterms:W3CDTF">2016-11-12T08:25:33Z</dcterms:modified>
</cp:coreProperties>
</file>